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6" r:id="rId2"/>
    <p:sldId id="327" r:id="rId3"/>
    <p:sldId id="324" r:id="rId4"/>
    <p:sldId id="337" r:id="rId5"/>
    <p:sldId id="328" r:id="rId6"/>
    <p:sldId id="338" r:id="rId7"/>
    <p:sldId id="272" r:id="rId8"/>
    <p:sldId id="291" r:id="rId9"/>
    <p:sldId id="346" r:id="rId10"/>
    <p:sldId id="330" r:id="rId11"/>
    <p:sldId id="317" r:id="rId12"/>
    <p:sldId id="304" r:id="rId13"/>
    <p:sldId id="347" r:id="rId14"/>
    <p:sldId id="294" r:id="rId15"/>
    <p:sldId id="339" r:id="rId16"/>
    <p:sldId id="340" r:id="rId17"/>
    <p:sldId id="352" r:id="rId18"/>
    <p:sldId id="307" r:id="rId19"/>
    <p:sldId id="333" r:id="rId20"/>
    <p:sldId id="311" r:id="rId21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F6CEBC"/>
    <a:srgbClr val="2A0DD7"/>
    <a:srgbClr val="FCE0E0"/>
    <a:srgbClr val="F6C6C6"/>
    <a:srgbClr val="FF9999"/>
    <a:srgbClr val="FF7C80"/>
    <a:srgbClr val="FF5050"/>
    <a:srgbClr val="96B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86766" autoAdjust="0"/>
  </p:normalViewPr>
  <p:slideViewPr>
    <p:cSldViewPr snapToGrid="0">
      <p:cViewPr varScale="1">
        <p:scale>
          <a:sx n="97" d="100"/>
          <a:sy n="97" d="100"/>
        </p:scale>
        <p:origin x="85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79-40AB-97D2-1DE4F1DA5FA4}"/>
              </c:ext>
            </c:extLst>
          </c:dPt>
          <c:dPt>
            <c:idx val="1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79-40AB-97D2-1DE4F1DA5FA4}"/>
              </c:ext>
            </c:extLst>
          </c:dPt>
          <c:dPt>
            <c:idx val="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79-40AB-97D2-1DE4F1DA5FA4}"/>
              </c:ext>
            </c:extLst>
          </c:dPt>
          <c:dLbls>
            <c:dLbl>
              <c:idx val="0"/>
              <c:layout>
                <c:manualLayout>
                  <c:x val="-7.7642098763278974E-2"/>
                  <c:y val="0.122747544774232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E79-40AB-97D2-1DE4F1DA5F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848644134292444"/>
                  <c:y val="4.50650068294168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E79-40AB-97D2-1DE4F1DA5F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8658108931716685"/>
                  <c:y val="-0.1543580268700643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E79-40AB-97D2-1DE4F1DA5FA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Внесено в РРГТС до 2010 г.</c:v>
                </c:pt>
                <c:pt idx="1">
                  <c:v>Внесено в РРГТС после 2010 г.</c:v>
                </c:pt>
                <c:pt idx="2">
                  <c:v>Не внесено в РРГТС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0.12</c:v>
                </c:pt>
                <c:pt idx="1">
                  <c:v>0.17</c:v>
                </c:pt>
                <c:pt idx="2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E79-40AB-97D2-1DE4F1DA5FA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92930098128214"/>
          <c:y val="0.8168919406909142"/>
          <c:w val="0.39871014232795549"/>
          <c:h val="0.13481101790934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c:rich>
      </c:tx>
      <c:layout>
        <c:manualLayout>
          <c:xMode val="edge"/>
          <c:yMode val="edge"/>
          <c:x val="0.3175545381444171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C5-4B5F-94EE-485B0B3EB2B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7C5-4B5F-94EE-485B0B3EB2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7C5-4B5F-94EE-485B0B3EB2B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7C5-4B5F-94EE-485B0B3EB2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7C5-4B5F-94EE-485B0B3EB2B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7C5-4B5F-94EE-485B0B3EB2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7C5-4B5F-94EE-485B0B3EB2B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9.99782330854739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D7C5-4B5F-94EE-485B0B3EB2B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7C5-4B5F-94EE-485B0B3EB2B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сен.24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7C5-4B5F-94EE-485B0B3EB2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30755832"/>
        <c:axId val="230756224"/>
      </c:barChart>
      <c:catAx>
        <c:axId val="23075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0756224"/>
        <c:crosses val="autoZero"/>
        <c:auto val="1"/>
        <c:lblAlgn val="ctr"/>
        <c:lblOffset val="100"/>
        <c:noMultiLvlLbl val="0"/>
      </c:catAx>
      <c:valAx>
        <c:axId val="2307562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0755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171445593161666"/>
          <c:y val="0.78161526250387214"/>
          <c:w val="0.88285544068383337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8E-4D09-B7B7-D812DC10E7E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48E-4D09-B7B7-D812DC10E7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48E-4D09-B7B7-D812DC10E7E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48E-4D09-B7B7-D812DC10E7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48E-4D09-B7B7-D812DC10E7E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48E-4D09-B7B7-D812DC10E7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8E-4D09-B7B7-D812DC10E7E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454282151812443E-3"/>
                  <c:y val="4.99891165427374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48E-4D09-B7B7-D812DC10E7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48E-4D09-B7B7-D812DC10E7E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сен.24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48E-4D09-B7B7-D812DC10E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30757008"/>
        <c:axId val="230757400"/>
      </c:barChart>
      <c:catAx>
        <c:axId val="23075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0757400"/>
        <c:crosses val="autoZero"/>
        <c:auto val="1"/>
        <c:lblAlgn val="ctr"/>
        <c:lblOffset val="100"/>
        <c:noMultiLvlLbl val="0"/>
      </c:catAx>
      <c:valAx>
        <c:axId val="230757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0757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6471990025078377E-2"/>
          <c:y val="0.78161526250387214"/>
          <c:w val="0.899999837223863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9846790140215558E-2"/>
          <c:y val="9.4248600659657442E-2"/>
          <c:w val="0.93469414037236354"/>
          <c:h val="0.81724341005756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бесхозяйных ГТС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bg1">
                  <a:lumMod val="95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D6-4301-B40D-8C772FE07C0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D6-4301-B40D-8C772FE07C0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D6-4301-B40D-8C772FE07C0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D6-4301-B40D-8C772FE07C0F}"/>
              </c:ext>
            </c:extLst>
          </c:dPt>
          <c:dPt>
            <c:idx val="4"/>
            <c:invertIfNegative val="0"/>
            <c:bubble3D val="0"/>
            <c:spPr>
              <a:solidFill>
                <a:srgbClr val="F6CEBC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D6-4301-B40D-8C772FE07C0F}"/>
              </c:ext>
            </c:extLst>
          </c:dPt>
          <c:dPt>
            <c:idx val="5"/>
            <c:invertIfNegative val="0"/>
            <c:bubble3D val="0"/>
            <c:spPr>
              <a:solidFill>
                <a:srgbClr val="F6CEBC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BD6-4301-B40D-8C772FE07C0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BD6-4301-B40D-8C772FE07C0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BD6-4301-B40D-8C772FE07C0F}"/>
              </c:ext>
            </c:extLst>
          </c:dPt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9BD6-4301-B40D-8C772FE07C0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сен.24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681</c:v>
                </c:pt>
                <c:pt idx="1">
                  <c:v>437</c:v>
                </c:pt>
                <c:pt idx="2">
                  <c:v>333</c:v>
                </c:pt>
                <c:pt idx="3">
                  <c:v>298</c:v>
                </c:pt>
                <c:pt idx="4">
                  <c:v>208</c:v>
                </c:pt>
                <c:pt idx="5">
                  <c:v>160</c:v>
                </c:pt>
                <c:pt idx="6">
                  <c:v>146</c:v>
                </c:pt>
                <c:pt idx="7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9BD6-4301-B40D-8C772FE07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1451344"/>
        <c:axId val="231451736"/>
      </c:barChart>
      <c:catAx>
        <c:axId val="23145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1451736"/>
        <c:crosses val="autoZero"/>
        <c:auto val="1"/>
        <c:lblAlgn val="ctr"/>
        <c:lblOffset val="100"/>
        <c:noMultiLvlLbl val="0"/>
      </c:catAx>
      <c:valAx>
        <c:axId val="231451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31451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23000">
          <a:schemeClr val="accent1">
            <a:lumMod val="45000"/>
            <a:lumOff val="55000"/>
          </a:schemeClr>
        </a:gs>
        <a:gs pos="51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234625305457504E-2"/>
          <c:y val="0.24565230950859268"/>
          <c:w val="0.89608081048058652"/>
          <c:h val="0.60297460476157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мес. 2022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D4-484A-8D34-F83F5927272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9 мес. 2023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2D4-484A-8D34-F83F5927272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мес. 2024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2D4-484A-8D34-F83F592727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7"/>
        <c:overlap val="-95"/>
        <c:axId val="167427560"/>
        <c:axId val="167425600"/>
      </c:barChart>
      <c:catAx>
        <c:axId val="167427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7425600"/>
        <c:crosses val="autoZero"/>
        <c:auto val="1"/>
        <c:lblAlgn val="ctr"/>
        <c:lblOffset val="100"/>
        <c:noMultiLvlLbl val="0"/>
      </c:catAx>
      <c:valAx>
        <c:axId val="167425600"/>
        <c:scaling>
          <c:orientation val="minMax"/>
          <c:max val="16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7427560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18126049326478819"/>
          <c:y val="0.81407858990886661"/>
          <c:w val="0.70038307195071692"/>
          <c:h val="0.1620799550486781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lang="ru-RU" sz="1800" b="1" i="0" u="none" strike="noStrike" kern="1200" baseline="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86-48AA-8FF8-2F0E93F078EA}"/>
              </c:ext>
            </c:extLst>
          </c:dPt>
          <c:dPt>
            <c:idx val="1"/>
            <c:bubble3D val="0"/>
            <c:explosion val="22"/>
            <c:spPr>
              <a:solidFill>
                <a:schemeClr val="accent2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86-48AA-8FF8-2F0E93F078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86-48AA-8FF8-2F0E93F078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86-48AA-8FF8-2F0E93F078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86-48AA-8FF8-2F0E93F078EA}"/>
              </c:ext>
            </c:extLst>
          </c:dPt>
          <c:cat>
            <c:strRef>
              <c:f>Лист1!$A$2:$A$6</c:f>
              <c:strCache>
                <c:ptCount val="5"/>
                <c:pt idx="0">
                  <c:v>ОМС</c:v>
                </c:pt>
                <c:pt idx="1">
                  <c:v>ЮР</c:v>
                </c:pt>
                <c:pt idx="2">
                  <c:v>ФС</c:v>
                </c:pt>
                <c:pt idx="3">
                  <c:v>Б/х</c:v>
                </c:pt>
                <c:pt idx="4">
                  <c:v>ЧЛ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1000</c:v>
                </c:pt>
                <c:pt idx="1">
                  <c:v>500</c:v>
                </c:pt>
                <c:pt idx="2">
                  <c:v>96</c:v>
                </c:pt>
                <c:pt idx="3">
                  <c:v>85</c:v>
                </c:pt>
                <c:pt idx="4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486-48AA-8FF8-2F0E93F078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55981728699447E-2"/>
          <c:y val="2.7536757234410736E-2"/>
          <c:w val="0.96017471843535152"/>
          <c:h val="0.814078595857975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Направлено предостережений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 область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ED2-4A7D-AACD-7FAA8009784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Ответы на предостережения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Московская область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ED2-4A7D-AACD-7FAA80097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0"/>
        <c:axId val="229799296"/>
        <c:axId val="229799688"/>
      </c:barChart>
      <c:catAx>
        <c:axId val="2297992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9799688"/>
        <c:crosses val="autoZero"/>
        <c:auto val="1"/>
        <c:lblAlgn val="ctr"/>
        <c:lblOffset val="100"/>
        <c:noMultiLvlLbl val="0"/>
      </c:catAx>
      <c:valAx>
        <c:axId val="229799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979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Декларации безопасности ГТС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Согласования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9 мес. 2023</c:v>
                </c:pt>
                <c:pt idx="1">
                  <c:v>9 мес. 2024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34</c:v>
                </c:pt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0CE-42F7-AFB3-E8A5E3EA9D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Отказы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9 мес. 2023</c:v>
                </c:pt>
                <c:pt idx="1">
                  <c:v>9 мес. 2024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</c:v>
                </c:pt>
                <c:pt idx="1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0CE-42F7-AFB3-E8A5E3EA9D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800864"/>
        <c:axId val="229801256"/>
        <c:axId val="0"/>
      </c:bar3DChart>
      <c:catAx>
        <c:axId val="22980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29801256"/>
        <c:crosses val="autoZero"/>
        <c:auto val="1"/>
        <c:lblAlgn val="ctr"/>
        <c:lblOffset val="100"/>
        <c:noMultiLvlLbl val="0"/>
      </c:catAx>
      <c:valAx>
        <c:axId val="229801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800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009506556566806"/>
          <c:y val="0.44355954771484912"/>
          <c:w val="0.25414683979890851"/>
          <c:h val="0.142235424190536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0D1-48FF-8184-AEE7FB07A7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0D1-48FF-8184-AEE7FB07A7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0D1-48FF-8184-AEE7FB07A77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0D1-48FF-8184-AEE7FB07A7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0D1-48FF-8184-AEE7FB07A77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0D1-48FF-8184-AEE7FB07A7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0D1-48FF-8184-AEE7FB07A77D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0D1-48FF-8184-AEE7FB07A77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0D1-48FF-8184-AEE7FB07A77D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сен.24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0D1-48FF-8184-AEE7FB07A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28827608"/>
        <c:axId val="228828000"/>
      </c:barChart>
      <c:catAx>
        <c:axId val="22882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828000"/>
        <c:crosses val="autoZero"/>
        <c:auto val="1"/>
        <c:lblAlgn val="ctr"/>
        <c:lblOffset val="100"/>
        <c:noMultiLvlLbl val="0"/>
      </c:catAx>
      <c:valAx>
        <c:axId val="228828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88276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7661635084959846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442171607284117E-2"/>
          <c:y val="0.16519828557011013"/>
          <c:w val="0.92351990372334136"/>
          <c:h val="0.6118325419701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F0-40BF-B03C-9B6396D937E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4996734962821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BF0-40BF-B03C-9B6396D93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BF0-40BF-B03C-9B6396D937E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4996734962821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BF0-40BF-B03C-9B6396D93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BF0-40BF-B03C-9B6396D937E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BF0-40BF-B03C-9B6396D93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F0-40BF-B03C-9B6396D937E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BF0-40BF-B03C-9B6396D937E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BF0-40BF-B03C-9B6396D937EF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сен.24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3BF0-40BF-B03C-9B6396D937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28828784"/>
        <c:axId val="228829176"/>
      </c:barChart>
      <c:catAx>
        <c:axId val="22882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829176"/>
        <c:crosses val="autoZero"/>
        <c:auto val="1"/>
        <c:lblAlgn val="ctr"/>
        <c:lblOffset val="100"/>
        <c:noMultiLvlLbl val="0"/>
      </c:catAx>
      <c:valAx>
        <c:axId val="2288291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8828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504426968316168"/>
          <c:y val="0.75662070423250372"/>
          <c:w val="0.84495573031683835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1E-4119-A981-EF4FB3DC3E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A1E-4119-A981-EF4FB3DC3E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1E-4119-A981-EF4FB3DC3E3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99891165427369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1E-4119-A981-EF4FB3DC3E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1E-4119-A981-EF4FB3DC3E3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999564661709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A1E-4119-A981-EF4FB3DC3E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A1E-4119-A981-EF4FB3DC3E3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2.4994558271368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A1E-4119-A981-EF4FB3DC3E3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A1E-4119-A981-EF4FB3DC3E3E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сен.24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A1E-4119-A981-EF4FB3DC3E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28829960"/>
        <c:axId val="228830352"/>
      </c:barChart>
      <c:catAx>
        <c:axId val="228829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8830352"/>
        <c:crosses val="autoZero"/>
        <c:auto val="1"/>
        <c:lblAlgn val="ctr"/>
        <c:lblOffset val="100"/>
        <c:noMultiLvlLbl val="0"/>
      </c:catAx>
      <c:valAx>
        <c:axId val="228830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88299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5159884146798031"/>
          <c:y val="0.78161526250387214"/>
          <c:w val="0.84840115853201969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c:rich>
      </c:tx>
      <c:layout>
        <c:manualLayout>
          <c:xMode val="edge"/>
          <c:yMode val="edge"/>
          <c:x val="0.3003273970685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856016911355372"/>
          <c:y val="0.11520916902737317"/>
          <c:w val="0.92351990372334136"/>
          <c:h val="0.66182165851292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73-48F0-A86F-85390D3599A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99673496282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73-48F0-A86F-85390D3599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73-48F0-A86F-85390D3599A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4456995087416213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73-48F0-A86F-85390D3599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D73-48F0-A86F-85390D3599A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73-48F0-A86F-85390D3599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D73-48F0-A86F-85390D3599A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6.8908564303628676E-3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D73-48F0-A86F-85390D3599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D73-48F0-A86F-85390D3599A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сен.24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263309085045483E-16"/>
                  <c:y val="-9.164565496325785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D73-48F0-A86F-85390D3599A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60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D73-48F0-A86F-85390D3599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30754656"/>
        <c:axId val="230755048"/>
      </c:barChart>
      <c:catAx>
        <c:axId val="23075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0755048"/>
        <c:crosses val="autoZero"/>
        <c:auto val="1"/>
        <c:lblAlgn val="ctr"/>
        <c:lblOffset val="100"/>
        <c:noMultiLvlLbl val="0"/>
      </c:catAx>
      <c:valAx>
        <c:axId val="2307550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07546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3092627217689209"/>
          <c:y val="0.78161526250387214"/>
          <c:w val="0.85804049002128024"/>
          <c:h val="9.5764583537521167E-2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0.27672</cdr:x>
      <cdr:y>0.20214</cdr:y>
    </cdr:from>
    <cdr:to>
      <cdr:x>0.40087</cdr:x>
      <cdr:y>0.27562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51414" y="1246088"/>
          <a:ext cx="1144688" cy="4529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48</a:t>
          </a:r>
        </a:p>
        <a:p xmlns:a="http://schemas.openxmlformats.org/drawingml/2006/main">
          <a:pPr algn="ctr"/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0.48046</cdr:x>
      <cdr:y>0.19389</cdr:y>
    </cdr:from>
    <cdr:to>
      <cdr:x>0.60408</cdr:x>
      <cdr:y>0.26212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429937" y="1195231"/>
          <a:ext cx="1139801" cy="4206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52</a:t>
          </a:r>
        </a:p>
      </cdr:txBody>
    </cdr:sp>
  </cdr:relSizeAnchor>
  <cdr:relSizeAnchor xmlns:cdr="http://schemas.openxmlformats.org/drawingml/2006/chartDrawing">
    <cdr:from>
      <cdr:x>0.64981</cdr:x>
      <cdr:y>0.23005</cdr:y>
    </cdr:from>
    <cdr:to>
      <cdr:x>0.81237</cdr:x>
      <cdr:y>0.29828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91378" y="1418139"/>
          <a:ext cx="1498836" cy="4206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37</a:t>
          </a:r>
        </a:p>
      </cdr:txBody>
    </cdr:sp>
  </cdr:relSizeAnchor>
  <cdr:relSizeAnchor xmlns:cdr="http://schemas.openxmlformats.org/drawingml/2006/chartDrawing">
    <cdr:from>
      <cdr:x>0.11666</cdr:x>
      <cdr:y>0.07348</cdr:y>
    </cdr:from>
    <cdr:to>
      <cdr:x>0.90723</cdr:x>
      <cdr:y>0.20907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075641" y="452985"/>
          <a:ext cx="7289214" cy="835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ru-RU" sz="1800" b="1" i="0" u="none" strike="noStrike" kern="1200" spc="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правонарушений при осуществлении постоянного государственного надзора</a:t>
          </a:r>
        </a:p>
        <a:p xmlns:a="http://schemas.openxmlformats.org/drawingml/2006/main">
          <a:endParaRPr lang="ru-RU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0.90637</cdr:x>
      <cdr:y>0.45763</cdr:y>
    </cdr:from>
    <cdr:to>
      <cdr:x>0.95786</cdr:x>
      <cdr:y>0.55294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27173" y="2321679"/>
          <a:ext cx="558273" cy="483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72</a:t>
          </a:r>
        </a:p>
        <a:p xmlns:a="http://schemas.openxmlformats.org/drawingml/2006/main"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216" cy="497524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5983" y="0"/>
            <a:ext cx="2951216" cy="497524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r">
              <a:defRPr sz="1200"/>
            </a:lvl1pPr>
          </a:lstStyle>
          <a:p>
            <a:fld id="{401E0716-219B-4526-8CEB-5CAB3474FF48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1812"/>
            <a:ext cx="2951216" cy="497524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5983" y="9441812"/>
            <a:ext cx="2951216" cy="497524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r">
              <a:defRPr sz="1200"/>
            </a:lvl1pPr>
          </a:lstStyle>
          <a:p>
            <a:fld id="{5AED6A67-6993-4DD8-9D52-B097C0E72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106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5" cy="498772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5" cy="498772"/>
          </a:xfrm>
          <a:prstGeom prst="rect">
            <a:avLst/>
          </a:prstGeom>
        </p:spPr>
        <p:txBody>
          <a:bodyPr vert="horz" lIns="91567" tIns="45783" rIns="91567" bIns="45783" rtlCol="0"/>
          <a:lstStyle>
            <a:lvl1pPr algn="r">
              <a:defRPr sz="1200"/>
            </a:lvl1pPr>
          </a:lstStyle>
          <a:p>
            <a:fld id="{A1E5D531-EAED-4C26-B950-2228F0D1EF97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3" rIns="91567" bIns="4578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84070"/>
            <a:ext cx="5447030" cy="3914240"/>
          </a:xfrm>
          <a:prstGeom prst="rect">
            <a:avLst/>
          </a:prstGeom>
        </p:spPr>
        <p:txBody>
          <a:bodyPr vert="horz" lIns="91567" tIns="45783" rIns="91567" bIns="4578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2156"/>
            <a:ext cx="2950475" cy="498771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6"/>
            <a:ext cx="2950475" cy="498771"/>
          </a:xfrm>
          <a:prstGeom prst="rect">
            <a:avLst/>
          </a:prstGeom>
        </p:spPr>
        <p:txBody>
          <a:bodyPr vert="horz" lIns="91567" tIns="45783" rIns="91567" bIns="45783" rtlCol="0" anchor="b"/>
          <a:lstStyle>
            <a:lvl1pPr algn="r">
              <a:defRPr sz="1200"/>
            </a:lvl1pPr>
          </a:lstStyle>
          <a:p>
            <a:fld id="{E3575EB4-435C-49B3-8603-7CCCA8AE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61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762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458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21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473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36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957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36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1969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758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86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68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351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13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84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9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9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278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65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12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75EB4-435C-49B3-8603-7CCCA8AEF36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7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937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52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8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29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72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40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32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6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1D4F7-7AD8-45B7-B22C-03FE68F6061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3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1D4F7-7AD8-45B7-B22C-03FE68F60615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60E53-4997-4EE0-9C44-60EA24AD13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78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.pn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80000">
              <a:srgbClr val="00B050"/>
            </a:gs>
            <a:gs pos="9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-2" y="979581"/>
            <a:ext cx="12192000" cy="587692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8100000" scaled="1"/>
            <a:tileRect/>
          </a:gra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7" name="TextBox 11"/>
          <p:cNvSpPr txBox="1">
            <a:spLocks noChangeArrowheads="1"/>
          </p:cNvSpPr>
          <p:nvPr/>
        </p:nvSpPr>
        <p:spPr bwMode="auto">
          <a:xfrm>
            <a:off x="3790949" y="-25497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      за 9 месяцев 2024 года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882786" y="1264167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01" y="1129585"/>
            <a:ext cx="570883" cy="5683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01" y="1791526"/>
            <a:ext cx="570883" cy="538627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562786" y="1884383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882786" y="254976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9122146" y="1264167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9122146" y="1884383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9122146" y="2548544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Ярославская область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024" y="2432685"/>
            <a:ext cx="572960" cy="550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9367" y="1125514"/>
            <a:ext cx="570883" cy="5961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9366" y="1773366"/>
            <a:ext cx="570883" cy="5749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9366" y="2409843"/>
            <a:ext cx="572960" cy="585772"/>
          </a:xfrm>
          <a:prstGeom prst="rect">
            <a:avLst/>
          </a:prstGeom>
        </p:spPr>
      </p:pic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424" y="2071434"/>
            <a:ext cx="3558209" cy="367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19547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0" y="998826"/>
            <a:ext cx="12191208" cy="58591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640" y="1112279"/>
            <a:ext cx="11745928" cy="4304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ответов органов местного самоуправления на направленные предостережения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790952" y="252308"/>
            <a:ext cx="84002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latin typeface="Times New Roman" panose="02020603050405020304" pitchFamily="18" charset="0"/>
              </a:rPr>
              <a:t>Направление предостережений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72313708"/>
              </p:ext>
            </p:extLst>
          </p:nvPr>
        </p:nvGraphicFramePr>
        <p:xfrm>
          <a:off x="770348" y="1489023"/>
          <a:ext cx="10842359" cy="5073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77226" y="305762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11670379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70336"/>
            <a:ext cx="12191210" cy="5876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98838" y="130731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Порядок разработки основной документации, необходимой для эксплуатации 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6102" y="1330540"/>
            <a:ext cx="2333320" cy="449379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Расчет вероятного вреда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Страхование гражданской ответственности в соответствии с законодательством Российской Федерации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 преддекларационного обследования ГТС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8128" y="1411243"/>
            <a:ext cx="2629694" cy="98985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вероятного вреда = 0 руб.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23567" y="2981325"/>
            <a:ext cx="2629694" cy="190394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Декларация безопасности ГТС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61182" y="1170501"/>
            <a:ext cx="2457653" cy="269693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Эксплуатация ГТС в соответствии с  федеральными нормами и правилами в области безопасности ГТС</a:t>
            </a:r>
          </a:p>
        </p:txBody>
      </p:sp>
      <p:cxnSp>
        <p:nvCxnSpPr>
          <p:cNvPr id="32" name="Прямая со стрелкой 31"/>
          <p:cNvCxnSpPr>
            <a:stCxn id="3" idx="3"/>
            <a:endCxn id="17" idx="1"/>
          </p:cNvCxnSpPr>
          <p:nvPr/>
        </p:nvCxnSpPr>
        <p:spPr>
          <a:xfrm>
            <a:off x="2609422" y="3577435"/>
            <a:ext cx="814145" cy="355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7" idx="3"/>
            <a:endCxn id="19" idx="1"/>
          </p:cNvCxnSpPr>
          <p:nvPr/>
        </p:nvCxnSpPr>
        <p:spPr>
          <a:xfrm flipV="1">
            <a:off x="6053261" y="2518970"/>
            <a:ext cx="707921" cy="14143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0" idx="1"/>
          </p:cNvCxnSpPr>
          <p:nvPr/>
        </p:nvCxnSpPr>
        <p:spPr>
          <a:xfrm flipV="1">
            <a:off x="2610212" y="1906171"/>
            <a:ext cx="827916" cy="4157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10143544" y="3118226"/>
            <a:ext cx="1905279" cy="163708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Безопасная эксплуатация ГТС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361221" y="3537291"/>
            <a:ext cx="553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790836" y="4200397"/>
            <a:ext cx="2427999" cy="25085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организационно-технических мероприятий, поддержание в эксплуатационной надежности ГТС</a:t>
            </a:r>
          </a:p>
        </p:txBody>
      </p:sp>
      <p:cxnSp>
        <p:nvCxnSpPr>
          <p:cNvPr id="30" name="Прямая со стрелкой 29"/>
          <p:cNvCxnSpPr>
            <a:stCxn id="17" idx="3"/>
            <a:endCxn id="29" idx="1"/>
          </p:cNvCxnSpPr>
          <p:nvPr/>
        </p:nvCxnSpPr>
        <p:spPr>
          <a:xfrm>
            <a:off x="6053261" y="3933298"/>
            <a:ext cx="737575" cy="1521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689918"/>
      </p:ext>
    </p:extLst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582209" y="90430"/>
            <a:ext cx="8400256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>
                <a:latin typeface="Times New Roman" panose="02020603050405020304" pitchFamily="18" charset="0"/>
              </a:rPr>
              <a:t>Перечень государственных услуг, предоставляемых Центральным управлением Ростехнадзора</a:t>
            </a:r>
          </a:p>
          <a:p>
            <a:pPr algn="ctr"/>
            <a:endParaRPr lang="ru-RU" altLang="ru-RU" sz="2300" b="1" dirty="0">
              <a:latin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46780" y="1421093"/>
            <a:ext cx="5823486" cy="510303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48000">
                <a:schemeClr val="accent1">
                  <a:satMod val="103000"/>
                  <a:tint val="73000"/>
                  <a:lumMod val="36000"/>
                  <a:lumOff val="64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декларации безопасности ГТС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нормативные документы: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ПП РФ от 20.11.2020 г. № 1892;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ПП РФ от 20.11.2020 г. № 1893;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Приказ РТН от 09.12.2020 г. № 509;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Приказ РТН от 12.08.2015 г. № 312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561993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1" y="1002758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83834" y="229790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Предоставление государственных услуг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13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7566239"/>
              </p:ext>
            </p:extLst>
          </p:nvPr>
        </p:nvGraphicFramePr>
        <p:xfrm>
          <a:off x="1103445" y="1307931"/>
          <a:ext cx="4835610" cy="3435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60501" y="5036769"/>
            <a:ext cx="56466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направляемых заявлений в Управление по утверждению деклараций безопасности ГТС возросло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1,5 раза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мес. 2023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мес. 2024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заявлений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55019" y="2974774"/>
            <a:ext cx="440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мес. 2023 г. в РРГТС внесено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ГТС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9 мес. 2024 г. в РРГТС внесено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ГТС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6325" y="178213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61694" y="267452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95868" y="253835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07402" y="2892200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1464856720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29790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Бесхозяйные гидротехнические сооружения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51608" y="623372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080" y="1732605"/>
            <a:ext cx="5851026" cy="4306246"/>
          </a:xfrm>
          <a:prstGeom prst="rect">
            <a:avLst/>
          </a:prstGeom>
        </p:spPr>
      </p:pic>
      <p:pic>
        <p:nvPicPr>
          <p:cNvPr id="1026" name="Picture 2" descr="Улправда - В Ульяновской области ставят на учёт бесхозные гидротехнические  сооружен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732603"/>
            <a:ext cx="5741661" cy="430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027251"/>
      </p:ext>
    </p:extLst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75041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Количество бесхозяйных 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47212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990935"/>
            <a:ext cx="12192000" cy="59054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56793887"/>
              </p:ext>
            </p:extLst>
          </p:nvPr>
        </p:nvGraphicFramePr>
        <p:xfrm>
          <a:off x="104908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3799170844"/>
              </p:ext>
            </p:extLst>
          </p:nvPr>
        </p:nvGraphicFramePr>
        <p:xfrm>
          <a:off x="4190455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225561661"/>
              </p:ext>
            </p:extLst>
          </p:nvPr>
        </p:nvGraphicFramePr>
        <p:xfrm>
          <a:off x="8240166" y="1422399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827036858"/>
              </p:ext>
            </p:extLst>
          </p:nvPr>
        </p:nvGraphicFramePr>
        <p:xfrm>
          <a:off x="104908" y="4143276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415256035"/>
              </p:ext>
            </p:extLst>
          </p:nvPr>
        </p:nvGraphicFramePr>
        <p:xfrm>
          <a:off x="4252978" y="4143827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1410108755"/>
              </p:ext>
            </p:extLst>
          </p:nvPr>
        </p:nvGraphicFramePr>
        <p:xfrm>
          <a:off x="8211136" y="4129313"/>
          <a:ext cx="3686044" cy="2540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354893529"/>
      </p:ext>
    </p:extLst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46466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Общая динамика снижения количества бесхозяйных 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1" y="970337"/>
            <a:ext cx="12192000" cy="59054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185747535"/>
              </p:ext>
            </p:extLst>
          </p:nvPr>
        </p:nvGraphicFramePr>
        <p:xfrm>
          <a:off x="329609" y="981075"/>
          <a:ext cx="11632019" cy="56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>
            <a:off x="2009775" y="2002057"/>
            <a:ext cx="8934450" cy="32064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"/>
          <p:cNvSpPr txBox="1"/>
          <p:nvPr/>
        </p:nvSpPr>
        <p:spPr>
          <a:xfrm rot="1204496">
            <a:off x="5800285" y="2913843"/>
            <a:ext cx="1046207" cy="40451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 раз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5380478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54" y="915462"/>
            <a:ext cx="12191208" cy="588323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92370" y="24862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Изменения законодательства в области безопасности ГТС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17</a:t>
            </a:r>
          </a:p>
        </p:txBody>
      </p:sp>
      <p:pic>
        <p:nvPicPr>
          <p:cNvPr id="2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8" y="1774880"/>
            <a:ext cx="3116929" cy="44706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5469577" y="1879187"/>
            <a:ext cx="6403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Вводится новый вид нормативного правового акта - федеральные нормы и правила в области безопасности ГТС (ФНП).</a:t>
            </a:r>
            <a:endParaRPr lang="ru-RU" altLang="ru-RU" sz="1800" dirty="0"/>
          </a:p>
        </p:txBody>
      </p:sp>
      <p:sp>
        <p:nvSpPr>
          <p:cNvPr id="27" name="TextBox 33"/>
          <p:cNvSpPr txBox="1">
            <a:spLocks noChangeArrowheads="1"/>
          </p:cNvSpPr>
          <p:nvPr/>
        </p:nvSpPr>
        <p:spPr bwMode="auto">
          <a:xfrm>
            <a:off x="5469577" y="2831446"/>
            <a:ext cx="6175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Вводятся требования к экспертам в этой области (в частности, требование об их аттестации).</a:t>
            </a:r>
            <a:endParaRPr lang="ru-RU" altLang="ru-RU" sz="1800" dirty="0"/>
          </a:p>
        </p:txBody>
      </p: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5538671" y="3585217"/>
            <a:ext cx="6275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Разграничиваются понятия класса ответственности ГТС, устанавливаемого при проектировании, и класса ГТС, определяемого по результатам декларирования их безопасности.</a:t>
            </a:r>
            <a:endParaRPr lang="ru-RU" altLang="ru-RU" sz="1800" dirty="0"/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5538671" y="4821023"/>
            <a:ext cx="640035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Уточняется понятийный аппарат законодательства о безопасности ГТС.</a:t>
            </a:r>
            <a:endParaRPr lang="ru-RU" altLang="ru-RU" sz="1800" dirty="0"/>
          </a:p>
        </p:txBody>
      </p:sp>
      <p:cxnSp>
        <p:nvCxnSpPr>
          <p:cNvPr id="30" name="Straight Connector 22"/>
          <p:cNvCxnSpPr>
            <a:cxnSpLocks/>
          </p:cNvCxnSpPr>
          <p:nvPr/>
        </p:nvCxnSpPr>
        <p:spPr>
          <a:xfrm>
            <a:off x="5393169" y="1896538"/>
            <a:ext cx="45146" cy="42896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2960808" y="3596483"/>
            <a:ext cx="2986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с 1 сентября </a:t>
            </a:r>
          </a:p>
          <a:p>
            <a:pPr algn="ctr"/>
            <a:r>
              <a:rPr lang="ru-RU" altLang="ru-RU" b="1" dirty="0">
                <a:solidFill>
                  <a:srgbClr val="000000"/>
                </a:solidFill>
              </a:rPr>
              <a:t>2024 года</a:t>
            </a:r>
            <a:endParaRPr lang="ru-RU" alt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6215" y="960298"/>
            <a:ext cx="11617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29.05.2023 г. № 191-ФЗ  «О внесении изменений в Федеральный закон «О безопасности гидротехнических сооружений» и статью 48</a:t>
            </a:r>
            <a:r>
              <a:rPr lang="ru-RU" sz="1400" b="1" u="sn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Градостроительного кодекса Российской Федерации»</a:t>
            </a:r>
            <a:endParaRPr lang="ru-RU" sz="1400" b="1" u="sng" dirty="0">
              <a:latin typeface="Times New Roman" panose="02020603050405020304" pitchFamily="18" charset="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8" name="TextBox 36"/>
          <p:cNvSpPr txBox="1">
            <a:spLocks noChangeArrowheads="1"/>
          </p:cNvSpPr>
          <p:nvPr/>
        </p:nvSpPr>
        <p:spPr bwMode="auto">
          <a:xfrm>
            <a:off x="5574735" y="5511939"/>
            <a:ext cx="63642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</a:rPr>
              <a:t>Исключается необходимость согласования правил эксплуатации ГТС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667720441"/>
      </p:ext>
    </p:extLst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92765" y="48217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рекомендации по предупреждению техногенных аварий от внешних воздействий на ГТС</a:t>
            </a:r>
            <a:endParaRPr lang="ru-RU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2" y="981074"/>
            <a:ext cx="12192001" cy="587692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обратить внимание на необходимость усиления контроля за функционированием служб мониторинга ГТС,                    соблюдением установленных требований по обеспечению безопасности ГТС;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 паводкоопасный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Владельцу ГТС необходимо проводить комиссионный осмотр ГТС с целью проверки готовности ГТС к пропуску паводковых вод;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осуществлять организацию и выполнение работ на ГТС своими силами или силами сторонних организации, только лицами, удовлетворяющими соответствующим квалификационным требованиям, аттестованным в области безопасности ГТС в установленном порядке строго в соответствии с нормативными правовыми актами, устанавливающими требования обеспечения безопасности ГТС;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усилить и организовать дополнительный контроль над подготовкой и проведением работ повышенной опасности (газоопасные, огневые);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провести разработку и дополнение Планов действий по предупреждению и ликвидации ЧС природного и техногенного характера;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провести разработку и дополнение Планов локализации (ликвидации) аварийных ситуаций на ГТС;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проверить и уточнить (при необходимости) требования технических регламентов по эксплуатации оборудования на случай необходимости экстренного (аварийного) останова или вывода из нормального режима эксплуатации;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регулярно проверять и тестировать работоспособность технических средств телефонной и радиосвязи, средств аварийной, противопожарной сигнализации и противоаварийной защиты, средств телемеханики.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3846351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3457422" y="5011231"/>
            <a:ext cx="7450185" cy="48644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57422" y="4023852"/>
            <a:ext cx="7450185" cy="74603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3438124" y="3029680"/>
            <a:ext cx="7450185" cy="765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438122" y="2175110"/>
            <a:ext cx="7450185" cy="6261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38121" y="1256319"/>
            <a:ext cx="7450185" cy="765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1171885" y="5972479"/>
            <a:ext cx="29236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Владимирская</a:t>
            </a: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1600" b="1" dirty="0">
                <a:latin typeface="Times New Roman" panose="02020603050405020304" pitchFamily="18" charset="0"/>
              </a:rPr>
              <a:t>область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5760747"/>
            <a:ext cx="894870" cy="890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203" y="2859073"/>
            <a:ext cx="858924" cy="810393"/>
          </a:xfrm>
          <a:prstGeom prst="rect">
            <a:avLst/>
          </a:prstGeom>
        </p:spPr>
      </p:pic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40605" y="3142832"/>
            <a:ext cx="328281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latin typeface="Times New Roman" panose="02020603050405020304" pitchFamily="18" charset="0"/>
              </a:rPr>
              <a:t>      Ивановская область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1289935" y="2170699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Костромская область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1271749" y="1352655"/>
            <a:ext cx="27239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Московская область</a:t>
            </a:r>
          </a:p>
        </p:txBody>
      </p: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1398423" y="5086957"/>
            <a:ext cx="2218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   Тверская область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1310937" y="4060508"/>
            <a:ext cx="264556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ru-RU" sz="1600" b="1" dirty="0">
                <a:latin typeface="Times New Roman" panose="02020603050405020304" pitchFamily="18" charset="0"/>
              </a:rPr>
              <a:t>Ярославская область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03" y="1917698"/>
            <a:ext cx="874330" cy="840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55" y="1018576"/>
            <a:ext cx="806990" cy="8426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084" y="4838546"/>
            <a:ext cx="847761" cy="8537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336" y="3743450"/>
            <a:ext cx="951397" cy="972671"/>
          </a:xfrm>
          <a:prstGeom prst="rect">
            <a:avLst/>
          </a:prstGeom>
        </p:spPr>
      </p:pic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3137070" y="555112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19</a:t>
            </a:r>
          </a:p>
        </p:txBody>
      </p:sp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3730196" y="70474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Реализация региональных программ поднадзорных субъектов Российской Федерации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8122" y="1223563"/>
            <a:ext cx="7450184" cy="830997"/>
          </a:xfrm>
          <a:prstGeom prst="rect">
            <a:avLst/>
          </a:prstGeom>
          <a:gradFill>
            <a:gsLst>
              <a:gs pos="5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Распоряжение Министерства экологии и природопользования Московской области от 29 августа 2023 г. № 2227-рп «Об утверждении региональной программы Московской области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от права собственности на которые отказался»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38123" y="2172000"/>
            <a:ext cx="7450184" cy="646331"/>
          </a:xfrm>
          <a:prstGeom prst="rect">
            <a:avLst/>
          </a:prstGeom>
          <a:gradFill>
            <a:gsLst>
              <a:gs pos="5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Администрации Костромской области от 23 мая 2022 г. № 245-а «Об утверждении региональной программы «Обеспечение безопасности гидротехнических сооружений на 2022-2028 годы на территории Костромской области».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8123" y="2992993"/>
            <a:ext cx="7450184" cy="830997"/>
          </a:xfrm>
          <a:prstGeom prst="rect">
            <a:avLst/>
          </a:prstGeom>
          <a:gradFill>
            <a:gsLst>
              <a:gs pos="5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Ивановской области от 20 декабря 2022 г. № 758-п «Об утверждении региональной программы «Обеспечение безопасности гидротехнических сооружений, в том числе гидротехнических сооружений, которые не имеют собственника или собственник которых неизвестен либо от права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47397" y="4057008"/>
            <a:ext cx="7450184" cy="685188"/>
          </a:xfrm>
          <a:prstGeom prst="rect">
            <a:avLst/>
          </a:prstGeom>
          <a:gradFill>
            <a:gsLst>
              <a:gs pos="5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Ярославской области от 31 марта 2020 г.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№ 291-П «Об утверждении государственной программы Ярославской области «Охрана окружающей среды в Ярославской области» на 2020 - 2025 годы и признании утратившими силу отдельных постановлений Правительства области»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38125" y="5036007"/>
            <a:ext cx="7450184" cy="461665"/>
          </a:xfrm>
          <a:prstGeom prst="rect">
            <a:avLst/>
          </a:prstGeom>
          <a:gradFill>
            <a:gsLst>
              <a:gs pos="5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Постановлением Правительства Тверской области от 7 июня 2023 г. «Об утверждении региональной программы Тверской области «Обеспечение безопасности гидротехнических сооружений в Тверской области»</a:t>
            </a:r>
            <a:endParaRPr lang="ru-RU" sz="1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954052" y="1639060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2023-2027гг.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971002" y="2475326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2022-2028гг.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954052" y="3334236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2022-2024гг.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927223" y="4227593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2022-2025гг.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0927223" y="4981249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2022-2026гг.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0810253" y="1009870"/>
            <a:ext cx="1433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</a:t>
            </a:r>
            <a:b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программ: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57422" y="5723623"/>
            <a:ext cx="7450185" cy="7654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57421" y="5711325"/>
            <a:ext cx="7450186" cy="830997"/>
          </a:xfrm>
          <a:prstGeom prst="rect">
            <a:avLst/>
          </a:prstGeom>
          <a:gradFill>
            <a:gsLst>
              <a:gs pos="51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</a:rPr>
              <a:t>Постановление Правительства Владимирской области от 30 октября 2023 г. № 785 «Об утверждении региональной программы обеспечения безопасности гидротехнических сооружений на территории Владимирской области, в том числе гидротехнических сооружений, которые не имеют собственника или собственник которых неизвестен либо от прав собственности на которые собственник отказался»</a:t>
            </a:r>
            <a:endParaRPr lang="ru-RU" sz="1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0971002" y="5938979"/>
            <a:ext cx="12724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2023-2025гг.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17350479"/>
      </p:ext>
    </p:extLst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566" y="1181147"/>
            <a:ext cx="6303777" cy="417054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34" name="TextBox 33"/>
          <p:cNvSpPr txBox="1"/>
          <p:nvPr/>
        </p:nvSpPr>
        <p:spPr>
          <a:xfrm>
            <a:off x="3307920" y="5219070"/>
            <a:ext cx="2752008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Владимирская область</a:t>
            </a:r>
          </a:p>
          <a:p>
            <a:r>
              <a:rPr lang="ru-RU" sz="2000" dirty="0"/>
              <a:t>(120) </a:t>
            </a:r>
            <a:r>
              <a:rPr lang="ru-RU" sz="2000" dirty="0">
                <a:solidFill>
                  <a:srgbClr val="C00000"/>
                </a:solidFill>
              </a:rPr>
              <a:t>(20)</a:t>
            </a: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6050026" y="4417074"/>
            <a:ext cx="9902" cy="946374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38576" y="3374035"/>
            <a:ext cx="2513861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Московская область</a:t>
            </a:r>
          </a:p>
          <a:p>
            <a:r>
              <a:rPr lang="ru-RU" sz="2000" dirty="0"/>
              <a:t>(1397) </a:t>
            </a:r>
            <a:r>
              <a:rPr lang="ru-RU" sz="2000" dirty="0">
                <a:solidFill>
                  <a:srgbClr val="C00000"/>
                </a:solidFill>
              </a:rPr>
              <a:t>(48)</a:t>
            </a:r>
          </a:p>
        </p:txBody>
      </p:sp>
      <p:cxnSp>
        <p:nvCxnSpPr>
          <p:cNvPr id="37" name="Прямая со стрелкой 36"/>
          <p:cNvCxnSpPr/>
          <p:nvPr/>
        </p:nvCxnSpPr>
        <p:spPr>
          <a:xfrm>
            <a:off x="3545033" y="4166629"/>
            <a:ext cx="1577060" cy="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281790" y="1441833"/>
            <a:ext cx="2350964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Тверская область</a:t>
            </a:r>
          </a:p>
          <a:p>
            <a:r>
              <a:rPr lang="ru-RU" sz="2000" dirty="0"/>
              <a:t>(74) </a:t>
            </a:r>
            <a:r>
              <a:rPr lang="ru-RU" sz="2000" dirty="0">
                <a:solidFill>
                  <a:srgbClr val="C00000"/>
                </a:solidFill>
              </a:rPr>
              <a:t>(8)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flipV="1">
            <a:off x="3486679" y="2229727"/>
            <a:ext cx="1834095" cy="2896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651634" y="3119205"/>
            <a:ext cx="2639219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Костромская область</a:t>
            </a:r>
          </a:p>
          <a:p>
            <a:r>
              <a:rPr lang="ru-RU" sz="2000" dirty="0"/>
              <a:t>(31) </a:t>
            </a:r>
            <a:r>
              <a:rPr lang="ru-RU" sz="2000" dirty="0">
                <a:solidFill>
                  <a:srgbClr val="C00000"/>
                </a:solidFill>
              </a:rPr>
              <a:t>(0)</a:t>
            </a:r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7742401" y="3910408"/>
            <a:ext cx="1028695" cy="307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834538" y="5065037"/>
            <a:ext cx="2548002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Ивановская область</a:t>
            </a:r>
          </a:p>
          <a:p>
            <a:r>
              <a:rPr lang="ru-RU" sz="2000" dirty="0"/>
              <a:t>(67) </a:t>
            </a:r>
            <a:r>
              <a:rPr lang="ru-RU" sz="2000" dirty="0">
                <a:solidFill>
                  <a:srgbClr val="C00000"/>
                </a:solidFill>
              </a:rPr>
              <a:t>(6)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 flipV="1">
            <a:off x="6834537" y="4344301"/>
            <a:ext cx="1" cy="869527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718439" y="1431236"/>
            <a:ext cx="2664102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Ярославская область</a:t>
            </a:r>
          </a:p>
          <a:p>
            <a:r>
              <a:rPr lang="ru-RU" sz="2000" dirty="0"/>
              <a:t>(43) </a:t>
            </a:r>
            <a:r>
              <a:rPr lang="ru-RU" sz="2000" dirty="0">
                <a:solidFill>
                  <a:srgbClr val="C00000"/>
                </a:solidFill>
              </a:rPr>
              <a:t>(3)</a:t>
            </a:r>
          </a:p>
        </p:txBody>
      </p:sp>
      <p:cxnSp>
        <p:nvCxnSpPr>
          <p:cNvPr id="45" name="Прямая со стрелкой 44"/>
          <p:cNvCxnSpPr>
            <a:stCxn id="44" idx="1"/>
          </p:cNvCxnSpPr>
          <p:nvPr/>
        </p:nvCxnSpPr>
        <p:spPr>
          <a:xfrm>
            <a:off x="6718439" y="1822833"/>
            <a:ext cx="2745" cy="1260110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Распределение гидротехнических сооружений по поднадзорным субъектам Российской Федерации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0601" y="5583128"/>
            <a:ext cx="2861576" cy="78319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8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>
            <a:defPPr>
              <a:defRPr lang="ru-RU"/>
            </a:defPPr>
            <a:lvl1pPr algn="ctr"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ГТС: 1732 </a:t>
            </a:r>
            <a:r>
              <a:rPr lang="ru-RU" sz="2000" dirty="0">
                <a:solidFill>
                  <a:srgbClr val="C00000"/>
                </a:solidFill>
              </a:rPr>
              <a:t>Бесхозяйных ГТС: 85</a:t>
            </a: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269822" y="607157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3552973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962614"/>
            <a:ext cx="12192000" cy="58953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-3" y="1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1103443" y="2876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pic>
        <p:nvPicPr>
          <p:cNvPr id="1026" name="Picture 2" descr="Эмблема Федеральной службы по экологическому, технологическому и атомному надзору (Ростехнадзора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02" y="1660129"/>
            <a:ext cx="2714389" cy="291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18" descr="Купить герб Российской Федерации на белом фоне на пластик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96508" y="5053871"/>
            <a:ext cx="519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790949" y="-25497"/>
            <a:ext cx="840104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latin typeface="Times New Roman" panose="02020603050405020304" pitchFamily="18" charset="0"/>
              </a:rPr>
              <a:t>Анализ основных показателей контрольно-надзорной деятельности при осуществлении надзора за гидротехническими сооружениями по итогам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9 месяцев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 </a:t>
            </a:r>
            <a:r>
              <a:rPr lang="ru-RU" altLang="ru-RU" sz="2000" b="1" dirty="0">
                <a:latin typeface="Times New Roman" panose="02020603050405020304" pitchFamily="18" charset="0"/>
              </a:rPr>
              <a:t>2024 года</a:t>
            </a:r>
          </a:p>
        </p:txBody>
      </p:sp>
    </p:spTree>
    <p:extLst>
      <p:ext uri="{BB962C8B-B14F-4D97-AF65-F5344CB8AC3E}">
        <p14:creationId xmlns:p14="http://schemas.microsoft.com/office/powerpoint/2010/main" val="2768745996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4862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Количество поднадзорных гидротехнических сооружений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16613"/>
              </p:ext>
            </p:extLst>
          </p:nvPr>
        </p:nvGraphicFramePr>
        <p:xfrm>
          <a:off x="0" y="970336"/>
          <a:ext cx="12192000" cy="5887665"/>
        </p:xfrm>
        <a:graphic>
          <a:graphicData uri="http://schemas.openxmlformats.org/drawingml/2006/table">
            <a:tbl>
              <a:tblPr firstRow="1" firstCol="1" bandRow="1"/>
              <a:tblGrid>
                <a:gridCol w="704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3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29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9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300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6938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47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2146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464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1596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субъекта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71755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Распределение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показателям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Владимирская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Ивановская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Костромская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Московская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Тверская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Ярославская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область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7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классам ГТС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 установлен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1244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4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gridSpan="8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7175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 отраслям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00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R="71755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3619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водохозяйственный комплекс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1683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7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ru-RU" sz="11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R="56515"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1397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1732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68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902179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1584" y="1020984"/>
            <a:ext cx="12192000" cy="587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8000">
                <a:schemeClr val="accent1">
                  <a:lumMod val="45000"/>
                  <a:lumOff val="55000"/>
                </a:schemeClr>
              </a:gs>
              <a:gs pos="7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69671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Количество внесенных гидротехнических сооружений в РРГТС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13464"/>
              </p:ext>
            </p:extLst>
          </p:nvPr>
        </p:nvGraphicFramePr>
        <p:xfrm>
          <a:off x="6919876" y="1361720"/>
          <a:ext cx="5072100" cy="49393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289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5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61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9262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 РФ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поднадзорных ГТС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внесенных в РРГТС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не внесенных </a:t>
                      </a:r>
                      <a:b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РРГТС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Московская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1115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Тверская область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Ярославская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Костромская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39%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Владимирская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44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Ивановская область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23000">
                          <a:schemeClr val="accent1">
                            <a:lumMod val="45000"/>
                            <a:lumOff val="55000"/>
                          </a:schemeClr>
                        </a:gs>
                        <a:gs pos="51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9570" y="5765051"/>
            <a:ext cx="59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сравнению с 2023 годом % не внесенных ГТС в РРГТС понизился на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%)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821884430"/>
              </p:ext>
            </p:extLst>
          </p:nvPr>
        </p:nvGraphicFramePr>
        <p:xfrm>
          <a:off x="-214430" y="726520"/>
          <a:ext cx="7682398" cy="5358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4912674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11" y="1028733"/>
            <a:ext cx="8791789" cy="557332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6" name="Прямоугольник 25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pic>
        <p:nvPicPr>
          <p:cNvPr id="29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0163" y="3533776"/>
            <a:ext cx="12192000" cy="4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02361" tIns="51180" rIns="102361" bIns="5118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1"/>
            <a:ext cx="3790951" cy="981075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0" y="981076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3790952" y="125517"/>
            <a:ext cx="8400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000" b="1" dirty="0">
                <a:latin typeface="Times New Roman" panose="02020603050405020304" pitchFamily="18" charset="0"/>
              </a:rPr>
              <a:t>I </a:t>
            </a:r>
            <a:r>
              <a:rPr lang="ru-RU" altLang="ru-RU" sz="2000" b="1" dirty="0">
                <a:latin typeface="Times New Roman" panose="02020603050405020304" pitchFamily="18" charset="0"/>
              </a:rPr>
              <a:t>класса, на которых установлен режим постоянного государственного надзора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10383" y="2356081"/>
            <a:ext cx="1102501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Тверская область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32438" y="1884290"/>
            <a:ext cx="170244" cy="170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4323" y="2380835"/>
            <a:ext cx="2646629" cy="40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Калининской АЭС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05" y="3076928"/>
            <a:ext cx="177000" cy="177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06165" y="3677653"/>
            <a:ext cx="1283055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Ярославская область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12567" y="1734286"/>
            <a:ext cx="2557798" cy="40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ГТС Рыбинской ГЭС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85254" y="4599141"/>
            <a:ext cx="13037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Костромская область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865511" y="4932396"/>
            <a:ext cx="1236036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Ивановская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48039" y="5363183"/>
            <a:ext cx="138085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Владимирская область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44085" y="3596740"/>
            <a:ext cx="1254843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67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508" y="3872987"/>
            <a:ext cx="177000" cy="177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103447" y="4079070"/>
            <a:ext cx="2554154" cy="408623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ГТС Загорской ГАЭС</a:t>
            </a:r>
          </a:p>
        </p:txBody>
      </p:sp>
      <p:cxnSp>
        <p:nvCxnSpPr>
          <p:cNvPr id="38" name="Соединительная линия уступом 35"/>
          <p:cNvCxnSpPr>
            <a:stCxn id="36" idx="1"/>
            <a:endCxn id="33" idx="0"/>
          </p:cNvCxnSpPr>
          <p:nvPr/>
        </p:nvCxnSpPr>
        <p:spPr>
          <a:xfrm rot="10800000" flipH="1">
            <a:off x="1103446" y="3872988"/>
            <a:ext cx="5732561" cy="410395"/>
          </a:xfrm>
          <a:prstGeom prst="bentConnector4">
            <a:avLst>
              <a:gd name="adj1" fmla="val -3988"/>
              <a:gd name="adj2" fmla="val 1557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ная линия уступом 46"/>
          <p:cNvCxnSpPr>
            <a:stCxn id="17" idx="0"/>
            <a:endCxn id="19" idx="1"/>
          </p:cNvCxnSpPr>
          <p:nvPr/>
        </p:nvCxnSpPr>
        <p:spPr>
          <a:xfrm rot="5400000" flipH="1" flipV="1">
            <a:off x="7934921" y="2199282"/>
            <a:ext cx="1138330" cy="61696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073" y="6125201"/>
            <a:ext cx="240000" cy="24000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3" y="5709471"/>
            <a:ext cx="240000" cy="2400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23085" y="5644805"/>
            <a:ext cx="1296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ГЭС, ГАЭС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0699" y="6060535"/>
            <a:ext cx="96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АЭС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1" y="4165487"/>
            <a:ext cx="140596" cy="14059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592714" y="6276612"/>
            <a:ext cx="2839521" cy="420045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67" dirty="0"/>
              <a:t>Акуловский гидроузел</a:t>
            </a:r>
          </a:p>
        </p:txBody>
      </p:sp>
      <p:cxnSp>
        <p:nvCxnSpPr>
          <p:cNvPr id="66" name="Соединительная линия уступом 65"/>
          <p:cNvCxnSpPr>
            <a:stCxn id="65" idx="1"/>
          </p:cNvCxnSpPr>
          <p:nvPr/>
        </p:nvCxnSpPr>
        <p:spPr>
          <a:xfrm rot="10800000">
            <a:off x="6509522" y="4286241"/>
            <a:ext cx="83193" cy="220039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95" y="6491601"/>
            <a:ext cx="240000" cy="2400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532807" y="6452553"/>
            <a:ext cx="4219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ГТС Водохозяйственного комплекса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18771" y="1168427"/>
            <a:ext cx="2812496" cy="4426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7C8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/>
              <a:t>Всего ГТС</a:t>
            </a:r>
            <a:r>
              <a:rPr lang="en-US" sz="2000" dirty="0"/>
              <a:t> I </a:t>
            </a:r>
            <a:r>
              <a:rPr lang="ru-RU" sz="2000" dirty="0"/>
              <a:t>класса: 4</a:t>
            </a:r>
          </a:p>
        </p:txBody>
      </p:sp>
      <p:cxnSp>
        <p:nvCxnSpPr>
          <p:cNvPr id="70" name="Соединительная линия уступом 35"/>
          <p:cNvCxnSpPr>
            <a:stCxn id="16" idx="1"/>
            <a:endCxn id="15" idx="3"/>
          </p:cNvCxnSpPr>
          <p:nvPr/>
        </p:nvCxnSpPr>
        <p:spPr>
          <a:xfrm rot="10800000" flipH="1">
            <a:off x="1144322" y="1969413"/>
            <a:ext cx="4988115" cy="615735"/>
          </a:xfrm>
          <a:prstGeom prst="bentConnector3">
            <a:avLst>
              <a:gd name="adj1" fmla="val -458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4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194473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92492"/>
            <a:ext cx="12192000" cy="587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614936" y="110172"/>
            <a:ext cx="84002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Проведение проверок постоянного государственного надзора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14459818"/>
              </p:ext>
            </p:extLst>
          </p:nvPr>
        </p:nvGraphicFramePr>
        <p:xfrm>
          <a:off x="1438275" y="941169"/>
          <a:ext cx="9220200" cy="616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50105943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0336"/>
            <a:ext cx="12192000" cy="586991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886065" y="230116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Гидротехнические сооружения </a:t>
            </a:r>
            <a:r>
              <a:rPr lang="en-US" altLang="ru-RU" sz="2400" b="1" dirty="0">
                <a:latin typeface="Times New Roman" panose="02020603050405020304" pitchFamily="18" charset="0"/>
              </a:rPr>
              <a:t>I</a:t>
            </a:r>
            <a:r>
              <a:rPr lang="ru-RU" altLang="ru-RU" sz="2400" b="1" dirty="0">
                <a:latin typeface="Times New Roman" panose="02020603050405020304" pitchFamily="18" charset="0"/>
              </a:rPr>
              <a:t> класса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104907" y="35581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66507" y="1181775"/>
            <a:ext cx="9658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встречающиеся нарушения на ГТС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9856" y="2090206"/>
            <a:ext cx="10938336" cy="40872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8" y="1878937"/>
            <a:ext cx="2155594" cy="38321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73" y="1878937"/>
            <a:ext cx="2164304" cy="38432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26" y="1878936"/>
            <a:ext cx="2113349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8241" y="1875368"/>
            <a:ext cx="2290627" cy="38321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7783868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0" y="981075"/>
            <a:ext cx="12192000" cy="5876925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1744" y="251033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Собственники гидротехнических сооружений 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96000" y="1061657"/>
            <a:ext cx="2189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БЕСХОЗЯЙНЫЕ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790952" y="1859418"/>
            <a:ext cx="26661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СОБСТВЕННОСТЬ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94402" y="2382907"/>
            <a:ext cx="364187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правообладателях  ГТС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274470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489924" y="4867734"/>
            <a:ext cx="27333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САМОУПРАВЛЕНЯ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751495" y="1232109"/>
            <a:ext cx="2147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ЛИЦА (ИП)</a:t>
            </a: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9184864" y="191546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2 %</a:t>
            </a:r>
          </a:p>
        </p:txBody>
      </p:sp>
      <p:sp>
        <p:nvSpPr>
          <p:cNvPr id="36" name="TextBox 11"/>
          <p:cNvSpPr txBox="1">
            <a:spLocks noChangeArrowheads="1"/>
          </p:cNvSpPr>
          <p:nvPr/>
        </p:nvSpPr>
        <p:spPr bwMode="auto">
          <a:xfrm>
            <a:off x="10216392" y="4416483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58 %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6667477" y="1419403"/>
            <a:ext cx="1102310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5 %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483844" y="2565585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6 %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15183388"/>
              </p:ext>
            </p:extLst>
          </p:nvPr>
        </p:nvGraphicFramePr>
        <p:xfrm>
          <a:off x="5826769" y="2349910"/>
          <a:ext cx="4022910" cy="393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3480777" y="5232896"/>
            <a:ext cx="273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ЛИЦА</a:t>
            </a:r>
          </a:p>
        </p:txBody>
      </p:sp>
      <p:sp>
        <p:nvSpPr>
          <p:cNvPr id="33" name="TextBox 11"/>
          <p:cNvSpPr txBox="1">
            <a:spLocks noChangeArrowheads="1"/>
          </p:cNvSpPr>
          <p:nvPr/>
        </p:nvSpPr>
        <p:spPr bwMode="auto">
          <a:xfrm>
            <a:off x="4207245" y="5883397"/>
            <a:ext cx="1280401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latin typeface="Times New Roman" panose="02020603050405020304" pitchFamily="18" charset="0"/>
              </a:rPr>
              <a:t>29%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9370142" y="4581832"/>
            <a:ext cx="888293" cy="42998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7741929" y="1859418"/>
            <a:ext cx="1411672" cy="7052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7190774" y="2208821"/>
            <a:ext cx="154658" cy="623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932967" y="2607210"/>
            <a:ext cx="607179" cy="7529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5667153" y="5096526"/>
            <a:ext cx="872993" cy="8841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310887"/>
      </p:ext>
    </p:extLst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3000">
              <a:schemeClr val="accent1">
                <a:lumMod val="45000"/>
                <a:lumOff val="55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91" y="970336"/>
            <a:ext cx="12192791" cy="5887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"/>
            <a:ext cx="12192000" cy="981076"/>
          </a:xfrm>
          <a:prstGeom prst="rect">
            <a:avLst/>
          </a:prstGeom>
          <a:gradFill flip="none" rotWithShape="1">
            <a:gsLst>
              <a:gs pos="0">
                <a:srgbClr val="3366CC">
                  <a:tint val="66000"/>
                  <a:satMod val="160000"/>
                </a:srgbClr>
              </a:gs>
              <a:gs pos="50000">
                <a:srgbClr val="3366CC">
                  <a:tint val="44500"/>
                  <a:satMod val="160000"/>
                </a:srgbClr>
              </a:gs>
              <a:gs pos="100000">
                <a:srgbClr val="3366CC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" y="2"/>
            <a:ext cx="3790951" cy="981076"/>
          </a:xfrm>
          <a:prstGeom prst="rect">
            <a:avLst/>
          </a:prstGeom>
          <a:noFill/>
          <a:ln w="12700">
            <a:solidFill>
              <a:srgbClr val="33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-792" y="970336"/>
            <a:ext cx="12192000" cy="58769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51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3790952" y="248967"/>
            <a:ext cx="840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</a:rPr>
              <a:t>Основные показатели деятельности</a:t>
            </a:r>
          </a:p>
        </p:txBody>
      </p:sp>
      <p:pic>
        <p:nvPicPr>
          <p:cNvPr id="51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" y="29169"/>
            <a:ext cx="809896" cy="9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62523" y="3405739"/>
            <a:ext cx="12192000" cy="50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lIns="136481" tIns="68240" rIns="136481" bIns="68240">
            <a:spAutoFit/>
          </a:bodyPr>
          <a:lstStyle/>
          <a:p>
            <a:pPr algn="ctr">
              <a:defRPr/>
            </a:pPr>
            <a:endParaRPr lang="ru-RU" sz="2400" i="1" dirty="0">
              <a:solidFill>
                <a:schemeClr val="bg2"/>
              </a:solidFill>
            </a:endParaRPr>
          </a:p>
        </p:txBody>
      </p:sp>
      <p:sp>
        <p:nvSpPr>
          <p:cNvPr id="61" name="TextBox 6"/>
          <p:cNvSpPr txBox="1">
            <a:spLocks noChangeArrowheads="1"/>
          </p:cNvSpPr>
          <p:nvPr/>
        </p:nvSpPr>
        <p:spPr bwMode="auto">
          <a:xfrm>
            <a:off x="1103445" y="0"/>
            <a:ext cx="2334683" cy="95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2" tIns="48007" rIns="96012" bIns="48007">
            <a:spAutoFit/>
          </a:bodyPr>
          <a:lstStyle/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</a:t>
            </a:r>
          </a:p>
          <a:p>
            <a:pPr algn="ctr"/>
            <a:r>
              <a:rPr lang="ru-RU" alt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Управление</a:t>
            </a: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263837" y="620874"/>
            <a:ext cx="7258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9</a:t>
            </a: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79198"/>
              </p:ext>
            </p:extLst>
          </p:nvPr>
        </p:nvGraphicFramePr>
        <p:xfrm>
          <a:off x="704851" y="1082539"/>
          <a:ext cx="7121978" cy="55500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8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40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3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62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931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3037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мес. 2023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мес. 2024 г.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30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+1517%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977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-33%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556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внеплановых: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+772%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727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постоянный надзор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+8008%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45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проверок, по итогам проведения которых выявлены правонарушения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+720%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60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правонарушений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8620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685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наказаний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-18%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138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административных штрафов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-21%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621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Административное приостановление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32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+50%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5275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Дисквалификация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1454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примененных мер профилактического воздействия (предостережения), (ед.)</a:t>
                      </a: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+28%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8143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наложенных административных штрафов (тыс. рублей)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20" marR="462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+102%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8292178" y="2506134"/>
            <a:ext cx="3517438" cy="2111732"/>
          </a:xfrm>
          <a:prstGeom prst="round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1"/>
          <p:cNvSpPr/>
          <p:nvPr/>
        </p:nvSpPr>
        <p:spPr>
          <a:xfrm>
            <a:off x="8238933" y="2496049"/>
            <a:ext cx="3570682" cy="200415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pc="-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мероприятия:</a:t>
            </a:r>
          </a:p>
          <a:p>
            <a:pPr algn="ctr">
              <a:lnSpc>
                <a:spcPct val="100000"/>
              </a:lnSpc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5843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Объявление предостережений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  <a:p>
            <a:pPr lvl="0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–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6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037259"/>
      </p:ext>
    </p:extLst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10337</TotalTime>
  <Words>1248</Words>
  <Application>Microsoft Office PowerPoint</Application>
  <PresentationFormat>Широкоэкранный</PresentationFormat>
  <Paragraphs>460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Microsoft JhengHei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 Е.А</dc:creator>
  <cp:lastModifiedBy>user</cp:lastModifiedBy>
  <cp:revision>383</cp:revision>
  <cp:lastPrinted>2024-03-27T11:24:16Z</cp:lastPrinted>
  <dcterms:created xsi:type="dcterms:W3CDTF">2018-12-06T15:25:48Z</dcterms:created>
  <dcterms:modified xsi:type="dcterms:W3CDTF">2024-12-09T12:59:50Z</dcterms:modified>
</cp:coreProperties>
</file>